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0" r:id="rId2"/>
    <p:sldId id="259" r:id="rId3"/>
    <p:sldId id="258" r:id="rId4"/>
    <p:sldId id="262" r:id="rId5"/>
    <p:sldId id="261" r:id="rId6"/>
    <p:sldId id="260" r:id="rId7"/>
    <p:sldId id="263" r:id="rId8"/>
    <p:sldId id="268" r:id="rId9"/>
    <p:sldId id="26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1750F"/>
    <a:srgbClr val="FFCF9F"/>
    <a:srgbClr val="66FF33"/>
    <a:srgbClr val="3F3F3F"/>
    <a:srgbClr val="3B7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470A9-77F3-4923-AEBC-CBA0AADF7895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87B0C-36A1-4510-9E3D-ED52EFF01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9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EAB0-A76B-4141-9FDA-A6B3BC74AEA1}" type="datetime1">
              <a:rPr lang="cs-CZ" smtClean="0"/>
              <a:t>14.2.2020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185817"/>
      </p:ext>
    </p:extLst>
  </p:cSld>
  <p:clrMapOvr>
    <a:masterClrMapping/>
  </p:clrMapOvr>
  <p:transition spd="med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3C73-A761-46C6-9F56-13CA51335FC5}" type="datetime1">
              <a:rPr lang="cs-CZ" smtClean="0"/>
              <a:t>14.2.2020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846565"/>
      </p:ext>
    </p:extLst>
  </p:cSld>
  <p:clrMapOvr>
    <a:masterClrMapping/>
  </p:clrMapOvr>
  <p:transition spd="med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B63F-69B6-45B3-9099-9A8B1BBE887A}" type="datetime1">
              <a:rPr lang="cs-CZ" smtClean="0"/>
              <a:t>14.2.2020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718256"/>
      </p:ext>
    </p:extLst>
  </p:cSld>
  <p:clrMapOvr>
    <a:masterClrMapping/>
  </p:clrMapOvr>
  <p:transition spd="med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D910-D7DF-4E69-84DC-0707EB3B869D}" type="datetime1">
              <a:rPr lang="cs-CZ" smtClean="0"/>
              <a:t>14.2.2020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121595"/>
      </p:ext>
    </p:extLst>
  </p:cSld>
  <p:clrMapOvr>
    <a:masterClrMapping/>
  </p:clrMapOvr>
  <p:transition spd="med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8742-64F9-40CD-93E8-F93F2B267220}" type="datetime1">
              <a:rPr lang="cs-CZ" smtClean="0"/>
              <a:t>14.2.2020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053748"/>
      </p:ext>
    </p:extLst>
  </p:cSld>
  <p:clrMapOvr>
    <a:masterClrMapping/>
  </p:clrMapOvr>
  <p:transition spd="med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00C7-F678-4D66-95FF-D03D0DBE8BF1}" type="datetime1">
              <a:rPr lang="cs-CZ" smtClean="0"/>
              <a:t>14.2.2020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4461"/>
      </p:ext>
    </p:extLst>
  </p:cSld>
  <p:clrMapOvr>
    <a:masterClrMapping/>
  </p:clrMapOvr>
  <p:transition spd="med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291A-EF63-40D3-AF1A-A0E2477C390B}" type="datetime1">
              <a:rPr lang="cs-CZ" smtClean="0"/>
              <a:t>14.2.2020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271550"/>
      </p:ext>
    </p:extLst>
  </p:cSld>
  <p:clrMapOvr>
    <a:masterClrMapping/>
  </p:clrMapOvr>
  <p:transition spd="med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29E8-7133-429D-A102-72E58948E04E}" type="datetime1">
              <a:rPr lang="cs-CZ" smtClean="0"/>
              <a:t>14.2.2020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757522"/>
      </p:ext>
    </p:extLst>
  </p:cSld>
  <p:clrMapOvr>
    <a:masterClrMapping/>
  </p:clrMapOvr>
  <p:transition spd="med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75D0-3329-400C-B970-E93FB0E51BE8}" type="datetime1">
              <a:rPr lang="cs-CZ" smtClean="0"/>
              <a:t>14.2.2020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336953"/>
      </p:ext>
    </p:extLst>
  </p:cSld>
  <p:clrMapOvr>
    <a:masterClrMapping/>
  </p:clrMapOvr>
  <p:transition spd="med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9E5A-8601-4CB4-93EA-5FFD5BD54BBC}" type="datetime1">
              <a:rPr lang="cs-CZ" smtClean="0"/>
              <a:t>14.2.2020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934382"/>
      </p:ext>
    </p:extLst>
  </p:cSld>
  <p:clrMapOvr>
    <a:masterClrMapping/>
  </p:clrMapOvr>
  <p:transition spd="med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9D14-483C-4299-8E9F-9D2ECC82FEE4}" type="datetime1">
              <a:rPr lang="cs-CZ" smtClean="0"/>
              <a:t>14.2.2020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387217"/>
      </p:ext>
    </p:extLst>
  </p:cSld>
  <p:clrMapOvr>
    <a:masterClrMapping/>
  </p:clrMapOvr>
  <p:transition spd="med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8DAB0-957F-492B-8339-7BC4A53F8B81}" type="datetime1">
              <a:rPr lang="cs-CZ" smtClean="0"/>
              <a:t>14.2.2020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AC4F-BBF8-4D8F-9A0C-87E08FA1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54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4000">
    <p:fad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74717" y="-1080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500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HLEDÁME </a:t>
            </a:r>
            <a:r>
              <a:rPr lang="cs-CZ" sz="3500" b="1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KOLEGY </a:t>
            </a:r>
            <a:br>
              <a:rPr lang="cs-CZ" sz="3500" b="1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cs-CZ" sz="3500" b="1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  SVÝCH ŘAD</a:t>
            </a:r>
            <a:endParaRPr lang="cs-CZ" sz="3500" spc="-1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cap="all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Součástí našeho týmu můžeš být i</a:t>
            </a:r>
          </a:p>
          <a:p>
            <a:pPr marL="0" indent="0" algn="ctr">
              <a:buNone/>
            </a:pPr>
            <a:r>
              <a:rPr lang="cs-CZ" sz="6000" b="1" cap="all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cs-CZ" sz="6000" b="1" cap="all" spc="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ty!</a:t>
            </a:r>
          </a:p>
          <a:p>
            <a:pPr marL="0" indent="0">
              <a:buNone/>
            </a:pPr>
            <a:endParaRPr lang="cs-CZ" sz="6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sp>
        <p:nvSpPr>
          <p:cNvPr id="5" name="Zástupný symbol pro zápatí 7"/>
          <p:cNvSpPr txBox="1">
            <a:spLocks/>
          </p:cNvSpPr>
          <p:nvPr/>
        </p:nvSpPr>
        <p:spPr>
          <a:xfrm>
            <a:off x="2884517" y="5885350"/>
            <a:ext cx="5968537" cy="872135"/>
          </a:xfrm>
          <a:prstGeom prst="rect">
            <a:avLst/>
          </a:prstGeo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smtClean="0">
                <a:solidFill>
                  <a:schemeClr val="tx1"/>
                </a:solidFill>
              </a:rPr>
              <a:t>Kontakt: </a:t>
            </a:r>
            <a:r>
              <a:rPr lang="cs-CZ" sz="2400" b="1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1" y="5885351"/>
            <a:ext cx="2441327" cy="8721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1267"/>
            <a:ext cx="9144000" cy="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2440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policie Benešov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" y="1102391"/>
            <a:ext cx="7402483" cy="4934988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5" name="Zástupný symbol pro zápatí 7"/>
          <p:cNvSpPr txBox="1">
            <a:spLocks/>
          </p:cNvSpPr>
          <p:nvPr/>
        </p:nvSpPr>
        <p:spPr>
          <a:xfrm>
            <a:off x="2867891" y="5849341"/>
            <a:ext cx="5968537" cy="872135"/>
          </a:xfrm>
          <a:prstGeom prst="rect">
            <a:avLst/>
          </a:prstGeo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>
                <a:solidFill>
                  <a:schemeClr val="tx1"/>
                </a:solidFill>
              </a:rPr>
              <a:t>Kontakt: </a:t>
            </a:r>
            <a:r>
              <a:rPr lang="cs-CZ" sz="2400" b="1" dirty="0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6351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:\OTP\Nábory\Fotky k použití\IMG_0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8400" y="-13944600"/>
            <a:ext cx="11080750" cy="738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1259417" y="-88640"/>
            <a:ext cx="7886700" cy="1325563"/>
          </a:xfrm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>
            <a:normAutofit/>
            <a:sp3d contourW="12700">
              <a:contourClr>
                <a:schemeClr val="bg1"/>
              </a:contourClr>
            </a:sp3d>
          </a:bodyPr>
          <a:lstStyle/>
          <a:p>
            <a:pPr algn="ctr"/>
            <a:r>
              <a:rPr lang="cs-CZ" b="1" u="heavy" dirty="0"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NABÍZÍME</a:t>
            </a:r>
            <a:endParaRPr lang="cs-CZ" u="heavy" dirty="0">
              <a:effectLst>
                <a:glow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60916" y="1140736"/>
            <a:ext cx="7886700" cy="47176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altLang="cs-CZ" sz="3900" b="1" dirty="0" smtClean="0">
                <a:solidFill>
                  <a:schemeClr val="bg1"/>
                </a:solidFill>
              </a:rPr>
              <a:t>• </a:t>
            </a:r>
            <a:r>
              <a:rPr lang="cs-CZ" altLang="cs-CZ" sz="5200" b="1" u="sng" dirty="0" smtClean="0">
                <a:solidFill>
                  <a:schemeClr val="bg1"/>
                </a:solidFill>
              </a:rPr>
              <a:t>nástupní</a:t>
            </a:r>
            <a:r>
              <a:rPr lang="cs-CZ" altLang="cs-CZ" sz="5200" b="1" dirty="0" smtClean="0">
                <a:solidFill>
                  <a:schemeClr val="bg1"/>
                </a:solidFill>
              </a:rPr>
              <a:t> plat </a:t>
            </a:r>
            <a:r>
              <a:rPr lang="cs-CZ" altLang="cs-CZ" sz="3900" b="1" dirty="0" smtClean="0">
                <a:solidFill>
                  <a:schemeClr val="bg1"/>
                </a:solidFill>
              </a:rPr>
              <a:t>:   </a:t>
            </a:r>
            <a:r>
              <a:rPr lang="cs-CZ" altLang="cs-CZ" sz="7100" b="1" dirty="0" smtClean="0">
                <a:solidFill>
                  <a:schemeClr val="bg1"/>
                </a:solidFill>
              </a:rPr>
              <a:t>25 720 </a:t>
            </a:r>
            <a:r>
              <a:rPr lang="cs-CZ" altLang="cs-CZ" sz="7100" b="1" dirty="0" smtClean="0">
                <a:solidFill>
                  <a:schemeClr val="bg1"/>
                </a:solidFill>
              </a:rPr>
              <a:t>Kč</a:t>
            </a:r>
            <a:endParaRPr lang="cs-CZ" altLang="cs-CZ" sz="35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altLang="cs-CZ" sz="39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altLang="cs-CZ" sz="3900" b="1" dirty="0" smtClean="0">
                <a:solidFill>
                  <a:schemeClr val="bg1"/>
                </a:solidFill>
              </a:rPr>
              <a:t>•</a:t>
            </a:r>
            <a:r>
              <a:rPr lang="cs-CZ" altLang="cs-CZ" sz="3500" b="1" dirty="0" smtClean="0">
                <a:solidFill>
                  <a:schemeClr val="bg1"/>
                </a:solidFill>
              </a:rPr>
              <a:t> </a:t>
            </a:r>
            <a:r>
              <a:rPr lang="cs-CZ" altLang="cs-CZ" sz="5200" b="1" dirty="0" smtClean="0">
                <a:solidFill>
                  <a:schemeClr val="bg1"/>
                </a:solidFill>
              </a:rPr>
              <a:t>plat </a:t>
            </a:r>
            <a:r>
              <a:rPr lang="cs-CZ" altLang="cs-CZ" sz="5200" b="1" u="sng" dirty="0" smtClean="0">
                <a:solidFill>
                  <a:schemeClr val="bg1"/>
                </a:solidFill>
              </a:rPr>
              <a:t>po roce</a:t>
            </a:r>
            <a:r>
              <a:rPr lang="cs-CZ" altLang="cs-CZ" sz="5200" b="1" dirty="0" smtClean="0">
                <a:solidFill>
                  <a:schemeClr val="bg1"/>
                </a:solidFill>
              </a:rPr>
              <a:t>:     </a:t>
            </a:r>
            <a:r>
              <a:rPr lang="cs-CZ" altLang="cs-CZ" sz="7100" b="1" dirty="0" smtClean="0">
                <a:solidFill>
                  <a:schemeClr val="bg1"/>
                </a:solidFill>
              </a:rPr>
              <a:t>30</a:t>
            </a:r>
            <a:r>
              <a:rPr lang="cs-CZ" altLang="cs-CZ" sz="7100" b="1" dirty="0" smtClean="0">
                <a:solidFill>
                  <a:schemeClr val="bg1"/>
                </a:solidFill>
              </a:rPr>
              <a:t> 890 </a:t>
            </a:r>
            <a:r>
              <a:rPr lang="cs-CZ" altLang="cs-CZ" sz="7100" b="1" dirty="0" smtClean="0">
                <a:solidFill>
                  <a:schemeClr val="bg1"/>
                </a:solidFill>
              </a:rPr>
              <a:t>Kč</a:t>
            </a:r>
          </a:p>
          <a:p>
            <a:pPr marL="0" indent="0">
              <a:buNone/>
            </a:pPr>
            <a:endParaRPr lang="cs-CZ" altLang="cs-CZ" sz="39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altLang="cs-CZ" sz="3900" b="1" dirty="0" smtClean="0">
                <a:solidFill>
                  <a:schemeClr val="bg1"/>
                </a:solidFill>
              </a:rPr>
              <a:t>•  </a:t>
            </a:r>
            <a:r>
              <a:rPr lang="cs-CZ" altLang="cs-CZ" sz="5200" b="1" dirty="0" smtClean="0">
                <a:solidFill>
                  <a:schemeClr val="bg1"/>
                </a:solidFill>
              </a:rPr>
              <a:t>po uplynutí zkušební doby (6 měsíců)</a:t>
            </a:r>
          </a:p>
          <a:p>
            <a:pPr marL="0" indent="0">
              <a:buNone/>
            </a:pPr>
            <a:r>
              <a:rPr lang="cs-CZ" altLang="cs-CZ" sz="5200" b="1" dirty="0">
                <a:solidFill>
                  <a:schemeClr val="bg1"/>
                </a:solidFill>
              </a:rPr>
              <a:t> </a:t>
            </a:r>
            <a:r>
              <a:rPr lang="cs-CZ" altLang="cs-CZ" sz="5200" b="1" dirty="0" smtClean="0">
                <a:solidFill>
                  <a:schemeClr val="bg1"/>
                </a:solidFill>
              </a:rPr>
              <a:t> </a:t>
            </a:r>
            <a:r>
              <a:rPr lang="cs-CZ" altLang="cs-CZ" sz="5200" b="1" dirty="0">
                <a:solidFill>
                  <a:schemeClr val="bg1"/>
                </a:solidFill>
              </a:rPr>
              <a:t> </a:t>
            </a:r>
            <a:r>
              <a:rPr lang="cs-CZ" altLang="cs-CZ" sz="5200" b="1" dirty="0" smtClean="0">
                <a:solidFill>
                  <a:schemeClr val="bg1"/>
                </a:solidFill>
              </a:rPr>
              <a:t>náborový příspěvek: </a:t>
            </a:r>
          </a:p>
          <a:p>
            <a:pPr marL="0" indent="0">
              <a:buNone/>
            </a:pPr>
            <a:endParaRPr lang="cs-CZ" altLang="cs-CZ" sz="5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altLang="cs-CZ" sz="7100" b="1" dirty="0" smtClean="0">
                <a:solidFill>
                  <a:schemeClr val="bg1"/>
                </a:solidFill>
              </a:rPr>
              <a:t>                150 000 Kč </a:t>
            </a:r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2842953" y="5858412"/>
            <a:ext cx="5968537" cy="872135"/>
          </a:xfr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sz="1800" b="1" dirty="0" smtClean="0">
                <a:solidFill>
                  <a:schemeClr val="tx1"/>
                </a:solidFill>
              </a:rPr>
              <a:t>Kontakt: </a:t>
            </a:r>
            <a:r>
              <a:rPr lang="cs-CZ" sz="2400" b="1" dirty="0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656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:\OTP\Nábory\Fotky k použití\IMG_0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8400" y="-13944600"/>
            <a:ext cx="11080750" cy="738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1210598" y="225157"/>
            <a:ext cx="77176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4900" b="1" u="heavy" cap="all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Náborový příspěvek</a:t>
            </a:r>
            <a:r>
              <a:rPr lang="cs-CZ" altLang="cs-CZ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altLang="cs-CZ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469497"/>
            <a:ext cx="7886700" cy="3801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altLang="cs-CZ" sz="7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altLang="cs-CZ" sz="9600" b="1" dirty="0" smtClean="0">
                <a:solidFill>
                  <a:srgbClr val="FF0000"/>
                </a:solidFill>
              </a:rPr>
              <a:t>150 000 Kč</a:t>
            </a:r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2842953" y="5858412"/>
            <a:ext cx="5968537" cy="872135"/>
          </a:xfr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sz="1800" b="1" dirty="0" smtClean="0">
                <a:solidFill>
                  <a:schemeClr val="tx1"/>
                </a:solidFill>
              </a:rPr>
              <a:t>Kontakt: </a:t>
            </a:r>
            <a:r>
              <a:rPr lang="cs-CZ" sz="2400" b="1" dirty="0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9928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:\OTP\Nábory\Fotky k použití\IMG_0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8400" y="-13944600"/>
            <a:ext cx="11080750" cy="738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1454150" y="-76200"/>
            <a:ext cx="7886700" cy="1325563"/>
          </a:xfrm>
        </p:spPr>
        <p:txBody>
          <a:bodyPr/>
          <a:lstStyle/>
          <a:p>
            <a:pPr algn="ctr"/>
            <a:r>
              <a:rPr lang="cs-CZ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DÁLE NABÍZÍME</a:t>
            </a:r>
            <a:endParaRPr lang="cs-CZ" u="heavy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41075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3000" b="1" dirty="0" smtClean="0">
                <a:solidFill>
                  <a:schemeClr val="bg1"/>
                </a:solidFill>
              </a:rPr>
              <a:t>• po </a:t>
            </a:r>
            <a:r>
              <a:rPr lang="cs-CZ" altLang="cs-CZ" sz="3000" b="1" dirty="0">
                <a:solidFill>
                  <a:schemeClr val="bg1"/>
                </a:solidFill>
              </a:rPr>
              <a:t>šesti letech služby nárok na odchodné a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po</a:t>
            </a:r>
          </a:p>
          <a:p>
            <a:pPr marL="0" indent="0">
              <a:buNone/>
            </a:pPr>
            <a:r>
              <a:rPr lang="cs-CZ" altLang="cs-CZ" sz="3000" b="1" dirty="0" smtClean="0">
                <a:solidFill>
                  <a:schemeClr val="bg1"/>
                </a:solidFill>
              </a:rPr>
              <a:t>   15letech </a:t>
            </a:r>
            <a:r>
              <a:rPr lang="cs-CZ" altLang="cs-CZ" sz="3000" b="1" dirty="0">
                <a:solidFill>
                  <a:schemeClr val="bg1"/>
                </a:solidFill>
              </a:rPr>
              <a:t>doživotní výsluhový příspěvek</a:t>
            </a:r>
          </a:p>
          <a:p>
            <a:pPr marL="0" indent="0">
              <a:buNone/>
            </a:pPr>
            <a:r>
              <a:rPr lang="cs-CZ" altLang="cs-CZ" sz="3000" b="1" dirty="0">
                <a:solidFill>
                  <a:schemeClr val="bg1"/>
                </a:solidFill>
              </a:rPr>
              <a:t>• příspěvky na pojištění</a:t>
            </a:r>
          </a:p>
          <a:p>
            <a:pPr marL="0" indent="0">
              <a:buNone/>
            </a:pPr>
            <a:r>
              <a:rPr lang="cs-CZ" altLang="cs-CZ" sz="3000" b="1" dirty="0">
                <a:solidFill>
                  <a:schemeClr val="bg1"/>
                </a:solidFill>
              </a:rPr>
              <a:t>• bezúročné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půjčky</a:t>
            </a:r>
          </a:p>
          <a:p>
            <a:pPr marL="0" indent="0">
              <a:buNone/>
            </a:pPr>
            <a:r>
              <a:rPr lang="cs-CZ" altLang="cs-CZ" sz="3000" b="1" dirty="0">
                <a:solidFill>
                  <a:schemeClr val="bg1"/>
                </a:solidFill>
              </a:rPr>
              <a:t>• šest týdnů dovolené</a:t>
            </a:r>
          </a:p>
          <a:p>
            <a:pPr marL="0" indent="0">
              <a:buNone/>
            </a:pPr>
            <a:r>
              <a:rPr lang="cs-CZ" altLang="cs-CZ" sz="3000" b="1" dirty="0">
                <a:solidFill>
                  <a:schemeClr val="bg1"/>
                </a:solidFill>
              </a:rPr>
              <a:t>• ozdravné, rekreační a sportovní pobyty</a:t>
            </a:r>
          </a:p>
          <a:p>
            <a:pPr marL="0" indent="0">
              <a:buNone/>
            </a:pPr>
            <a:r>
              <a:rPr lang="cs-CZ" altLang="cs-CZ" sz="3000" b="1" dirty="0">
                <a:solidFill>
                  <a:schemeClr val="bg1"/>
                </a:solidFill>
              </a:rPr>
              <a:t>• profesní růst (vzdělání, školení a výcviky)</a:t>
            </a:r>
          </a:p>
          <a:p>
            <a:pPr marL="0" indent="0"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2842953" y="5858412"/>
            <a:ext cx="5968537" cy="872135"/>
          </a:xfr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sz="1800" b="1" dirty="0" smtClean="0">
                <a:solidFill>
                  <a:schemeClr val="tx1"/>
                </a:solidFill>
              </a:rPr>
              <a:t>Kontakt: </a:t>
            </a:r>
            <a:r>
              <a:rPr lang="cs-CZ" sz="2400" b="1" dirty="0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9821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698269"/>
            <a:ext cx="3308163" cy="4886559"/>
          </a:xfrm>
          <a:effectLst>
            <a:softEdge rad="190500"/>
          </a:effec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policie Benešov</a:t>
            </a:r>
            <a:endParaRPr lang="cs-CZ" dirty="0"/>
          </a:p>
        </p:txBody>
      </p:sp>
      <p:pic>
        <p:nvPicPr>
          <p:cNvPr id="6" name="Picture 5" descr="H:\OTP\Nábory\Fotky k použití\Foto č. 8 - Prevence v Nespeká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25" y="698269"/>
            <a:ext cx="3579267" cy="256860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OTP\Nábory\Fotky k použití\vrtulník Lhota 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25" y="3200401"/>
            <a:ext cx="3566838" cy="2470092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zápatí 7"/>
          <p:cNvSpPr txBox="1">
            <a:spLocks/>
          </p:cNvSpPr>
          <p:nvPr/>
        </p:nvSpPr>
        <p:spPr>
          <a:xfrm>
            <a:off x="2842953" y="5858412"/>
            <a:ext cx="5968537" cy="872135"/>
          </a:xfrm>
          <a:prstGeom prst="rect">
            <a:avLst/>
          </a:prstGeo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smtClean="0">
                <a:solidFill>
                  <a:schemeClr val="tx1"/>
                </a:solidFill>
              </a:rPr>
              <a:t>Kontakt: </a:t>
            </a:r>
            <a:r>
              <a:rPr lang="cs-CZ" sz="2400" b="1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234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1349779" y="-16625"/>
            <a:ext cx="7886700" cy="1191926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42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PODMÍNKY</a:t>
            </a:r>
            <a:br>
              <a:rPr lang="cs-CZ" altLang="cs-CZ" sz="42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42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 PŘIJETÍ</a:t>
            </a:r>
            <a:endParaRPr lang="cs-CZ" sz="4200" b="1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70461" y="1833303"/>
            <a:ext cx="7886700" cy="4705610"/>
          </a:xfrm>
        </p:spPr>
        <p:txBody>
          <a:bodyPr/>
          <a:lstStyle/>
          <a:p>
            <a:r>
              <a:rPr lang="cs-CZ" altLang="cs-CZ" sz="3000" b="1" dirty="0" smtClean="0">
                <a:solidFill>
                  <a:schemeClr val="bg1"/>
                </a:solidFill>
              </a:rPr>
              <a:t> </a:t>
            </a:r>
            <a:r>
              <a:rPr lang="cs-CZ" altLang="cs-CZ" sz="3000" b="1" dirty="0">
                <a:solidFill>
                  <a:schemeClr val="bg1"/>
                </a:solidFill>
              </a:rPr>
              <a:t>české občanství</a:t>
            </a:r>
          </a:p>
          <a:p>
            <a:r>
              <a:rPr lang="cs-CZ" altLang="cs-CZ" sz="3000" b="1" dirty="0" smtClean="0">
                <a:solidFill>
                  <a:schemeClr val="bg1"/>
                </a:solidFill>
              </a:rPr>
              <a:t> </a:t>
            </a:r>
            <a:r>
              <a:rPr lang="cs-CZ" altLang="cs-CZ" sz="3000" b="1" dirty="0">
                <a:solidFill>
                  <a:schemeClr val="bg1"/>
                </a:solidFill>
              </a:rPr>
              <a:t>věk nad 18 let</a:t>
            </a:r>
          </a:p>
          <a:p>
            <a:r>
              <a:rPr lang="cs-CZ" altLang="cs-CZ" sz="3000" b="1" dirty="0" smtClean="0">
                <a:solidFill>
                  <a:schemeClr val="bg1"/>
                </a:solidFill>
              </a:rPr>
              <a:t> </a:t>
            </a:r>
            <a:r>
              <a:rPr lang="cs-CZ" altLang="cs-CZ" sz="3000" b="1" dirty="0">
                <a:solidFill>
                  <a:schemeClr val="bg1"/>
                </a:solidFill>
              </a:rPr>
              <a:t>bezúhonnost</a:t>
            </a:r>
          </a:p>
          <a:p>
            <a:r>
              <a:rPr lang="cs-CZ" altLang="cs-CZ" sz="3000" b="1" dirty="0" smtClean="0">
                <a:solidFill>
                  <a:schemeClr val="bg1"/>
                </a:solidFill>
              </a:rPr>
              <a:t> </a:t>
            </a:r>
            <a:r>
              <a:rPr lang="cs-CZ" altLang="cs-CZ" sz="3000" b="1" dirty="0">
                <a:solidFill>
                  <a:schemeClr val="bg1"/>
                </a:solidFill>
              </a:rPr>
              <a:t>minimálně střední vzdělání s maturitou</a:t>
            </a:r>
          </a:p>
          <a:p>
            <a:r>
              <a:rPr lang="cs-CZ" altLang="cs-CZ" sz="3000" b="1" dirty="0" smtClean="0">
                <a:solidFill>
                  <a:schemeClr val="bg1"/>
                </a:solidFill>
              </a:rPr>
              <a:t> </a:t>
            </a:r>
            <a:r>
              <a:rPr lang="cs-CZ" altLang="cs-CZ" sz="3000" b="1" dirty="0">
                <a:solidFill>
                  <a:schemeClr val="bg1"/>
                </a:solidFill>
              </a:rPr>
              <a:t>zdravotní, osobnostní, a fyzická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způsobilost</a:t>
            </a:r>
          </a:p>
          <a:p>
            <a:pPr marL="0" indent="0">
              <a:buNone/>
            </a:pPr>
            <a:r>
              <a:rPr lang="cs-CZ" altLang="cs-CZ" sz="3000" b="1" dirty="0">
                <a:solidFill>
                  <a:schemeClr val="bg1"/>
                </a:solidFill>
              </a:rPr>
              <a:t>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   k</a:t>
            </a:r>
            <a:r>
              <a:rPr lang="cs-CZ" altLang="cs-CZ" sz="3000" b="1" dirty="0">
                <a:solidFill>
                  <a:schemeClr val="bg1"/>
                </a:solidFill>
              </a:rPr>
              <a:t> výkonu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služby</a:t>
            </a:r>
            <a:endParaRPr lang="cs-CZ" altLang="cs-CZ" sz="3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policie Benešov</a:t>
            </a:r>
            <a:endParaRPr lang="cs-CZ" dirty="0"/>
          </a:p>
        </p:txBody>
      </p:sp>
      <p:sp>
        <p:nvSpPr>
          <p:cNvPr id="3" name="Zástupný symbol pro zápatí 7"/>
          <p:cNvSpPr txBox="1">
            <a:spLocks/>
          </p:cNvSpPr>
          <p:nvPr/>
        </p:nvSpPr>
        <p:spPr>
          <a:xfrm>
            <a:off x="2867892" y="5849341"/>
            <a:ext cx="5968537" cy="872135"/>
          </a:xfrm>
          <a:prstGeom prst="rect">
            <a:avLst/>
          </a:prstGeo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>
                <a:solidFill>
                  <a:schemeClr val="tx1"/>
                </a:solidFill>
              </a:rPr>
              <a:t>Kontakt: </a:t>
            </a:r>
            <a:r>
              <a:rPr lang="cs-CZ" sz="2400" b="1" dirty="0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415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policie Benešov</a:t>
            </a:r>
            <a:endParaRPr lang="cs-CZ"/>
          </a:p>
        </p:txBody>
      </p:sp>
      <p:pic>
        <p:nvPicPr>
          <p:cNvPr id="5" name="Obrázek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" y="1230283"/>
            <a:ext cx="7215447" cy="4538748"/>
          </a:xfrm>
          <a:prstGeom prst="rect">
            <a:avLst/>
          </a:prstGeom>
          <a:noFill/>
          <a:ln>
            <a:noFill/>
          </a:ln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7"/>
          <p:cNvSpPr txBox="1">
            <a:spLocks/>
          </p:cNvSpPr>
          <p:nvPr/>
        </p:nvSpPr>
        <p:spPr>
          <a:xfrm>
            <a:off x="2842953" y="5849341"/>
            <a:ext cx="5968537" cy="872135"/>
          </a:xfrm>
          <a:prstGeom prst="rect">
            <a:avLst/>
          </a:prstGeo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>
                <a:solidFill>
                  <a:schemeClr val="tx1"/>
                </a:solidFill>
              </a:rPr>
              <a:t>Kontakt: </a:t>
            </a:r>
            <a:r>
              <a:rPr lang="cs-CZ" sz="2400" b="1" dirty="0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7869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08958" y="0"/>
            <a:ext cx="7886700" cy="1221971"/>
          </a:xfrm>
        </p:spPr>
        <p:txBody>
          <a:bodyPr>
            <a:noAutofit/>
          </a:bodyPr>
          <a:lstStyle/>
          <a:p>
            <a:pPr algn="ctr"/>
            <a:r>
              <a:rPr lang="cs-CZ" altLang="cs-CZ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 PŘÍPADĚ ZÁJMU NÁS KONTAKTUJTE</a:t>
            </a:r>
            <a:endParaRPr lang="cs-CZ" sz="35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021" y="1328076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3500" b="1" dirty="0">
                <a:solidFill>
                  <a:schemeClr val="bg1"/>
                </a:solidFill>
              </a:rPr>
              <a:t>Policie ČR</a:t>
            </a:r>
          </a:p>
          <a:p>
            <a:pPr marL="0" indent="0" algn="ctr">
              <a:buNone/>
            </a:pPr>
            <a:r>
              <a:rPr lang="cs-CZ" altLang="cs-CZ" sz="3500" b="1" dirty="0">
                <a:solidFill>
                  <a:schemeClr val="bg1"/>
                </a:solidFill>
              </a:rPr>
              <a:t>Krajské ředitelství Středočeského kraje</a:t>
            </a:r>
          </a:p>
          <a:p>
            <a:pPr marL="0" indent="0" algn="ctr">
              <a:buNone/>
            </a:pPr>
            <a:r>
              <a:rPr lang="cs-CZ" altLang="cs-CZ" sz="3500" b="1" dirty="0">
                <a:solidFill>
                  <a:schemeClr val="bg1"/>
                </a:solidFill>
              </a:rPr>
              <a:t>územní odbor Benešov</a:t>
            </a:r>
          </a:p>
          <a:p>
            <a:pPr marL="0" indent="0" algn="ctr">
              <a:buNone/>
            </a:pPr>
            <a:r>
              <a:rPr lang="cs-CZ" altLang="cs-CZ" sz="3500" b="1" dirty="0">
                <a:solidFill>
                  <a:schemeClr val="bg1"/>
                </a:solidFill>
              </a:rPr>
              <a:t>tel.: 974 871 400, 727 967 197</a:t>
            </a:r>
          </a:p>
          <a:p>
            <a:pPr marL="0" indent="0" algn="ctr">
              <a:buNone/>
            </a:pPr>
            <a:r>
              <a:rPr lang="cs-CZ" altLang="cs-CZ" sz="3500" b="1" dirty="0">
                <a:solidFill>
                  <a:schemeClr val="bg1"/>
                </a:solidFill>
              </a:rPr>
              <a:t>email: </a:t>
            </a:r>
            <a:r>
              <a:rPr lang="cs-CZ" altLang="cs-CZ" sz="3500" b="1" u="sng" dirty="0" smtClean="0">
                <a:solidFill>
                  <a:srgbClr val="FF0000"/>
                </a:solidFill>
              </a:rPr>
              <a:t>bn.nabor@pcr.cz</a:t>
            </a:r>
            <a:r>
              <a:rPr lang="cs-CZ" altLang="cs-CZ" sz="35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cs-CZ" altLang="cs-CZ" sz="3500" b="1" dirty="0" smtClean="0">
                <a:solidFill>
                  <a:schemeClr val="bg1"/>
                </a:solidFill>
              </a:rPr>
              <a:t>osobní </a:t>
            </a:r>
            <a:r>
              <a:rPr lang="cs-CZ" altLang="cs-CZ" sz="3500" b="1" dirty="0">
                <a:solidFill>
                  <a:schemeClr val="bg1"/>
                </a:solidFill>
              </a:rPr>
              <a:t>jednání v budově Policie ČR, ÚO Benešov, Čechova 1996, Benešov</a:t>
            </a:r>
          </a:p>
          <a:p>
            <a:pPr marL="0" indent="0">
              <a:buNone/>
            </a:pPr>
            <a:endParaRPr lang="cs-CZ" sz="35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policie Benešov</a:t>
            </a:r>
            <a:endParaRPr lang="cs-CZ" dirty="0"/>
          </a:p>
        </p:txBody>
      </p:sp>
      <p:sp>
        <p:nvSpPr>
          <p:cNvPr id="5" name="Zástupný symbol pro zápatí 7"/>
          <p:cNvSpPr txBox="1">
            <a:spLocks/>
          </p:cNvSpPr>
          <p:nvPr/>
        </p:nvSpPr>
        <p:spPr>
          <a:xfrm>
            <a:off x="2867892" y="5849341"/>
            <a:ext cx="5968537" cy="872135"/>
          </a:xfrm>
          <a:prstGeom prst="rect">
            <a:avLst/>
          </a:prstGeom>
          <a:solidFill>
            <a:srgbClr val="3B7E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>
                <a:solidFill>
                  <a:schemeClr val="tx1"/>
                </a:solidFill>
              </a:rPr>
              <a:t>Kontakt: </a:t>
            </a:r>
            <a:r>
              <a:rPr lang="cs-CZ" sz="2400" b="1" dirty="0" smtClean="0">
                <a:solidFill>
                  <a:schemeClr val="tx1"/>
                </a:solidFill>
              </a:rPr>
              <a:t>727 967 197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Email: bn.nabor@pcr.cz</a:t>
            </a:r>
          </a:p>
          <a:p>
            <a:r>
              <a:rPr lang="cs-CZ" sz="1800" b="1" dirty="0" smtClean="0">
                <a:solidFill>
                  <a:schemeClr val="tx1"/>
                </a:solidFill>
              </a:rPr>
              <a:t>www.police.cz/nabor</a:t>
            </a:r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1" y="5849341"/>
            <a:ext cx="2441327" cy="8721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682"/>
            <a:ext cx="9144000" cy="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46200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244</Words>
  <Application>Microsoft Office PowerPoint</Application>
  <PresentationFormat>Předvádění na obrazovce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Motiv Office</vt:lpstr>
      <vt:lpstr>HLEDÁME  KOLEGY  DO  SVÝCH ŘAD</vt:lpstr>
      <vt:lpstr>Prezentace aplikace PowerPoint</vt:lpstr>
      <vt:lpstr>NABÍZÍME</vt:lpstr>
      <vt:lpstr>Náborový příspěvek </vt:lpstr>
      <vt:lpstr>DÁLE NABÍZÍME</vt:lpstr>
      <vt:lpstr>Prezentace aplikace PowerPoint</vt:lpstr>
      <vt:lpstr>ZÁKLADNÍ PODMÍNKY  K PŘIJETÍ</vt:lpstr>
      <vt:lpstr>Prezentace aplikace PowerPoint</vt:lpstr>
      <vt:lpstr>V PŘÍPADĚ ZÁJMU NÁS KONTAKTUJTE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vintrux</dc:creator>
  <cp:lastModifiedBy>PIO</cp:lastModifiedBy>
  <cp:revision>100</cp:revision>
  <dcterms:created xsi:type="dcterms:W3CDTF">2018-01-26T09:26:13Z</dcterms:created>
  <dcterms:modified xsi:type="dcterms:W3CDTF">2020-02-14T10:10:25Z</dcterms:modified>
</cp:coreProperties>
</file>